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78" r:id="rId8"/>
    <p:sldId id="282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83" r:id="rId21"/>
    <p:sldId id="284" r:id="rId22"/>
    <p:sldId id="285" r:id="rId23"/>
    <p:sldId id="290" r:id="rId24"/>
    <p:sldId id="292" r:id="rId25"/>
    <p:sldId id="291" r:id="rId26"/>
    <p:sldId id="294" r:id="rId27"/>
    <p:sldId id="295" r:id="rId28"/>
    <p:sldId id="296" r:id="rId29"/>
    <p:sldId id="299" r:id="rId30"/>
    <p:sldId id="286" r:id="rId31"/>
    <p:sldId id="287" r:id="rId32"/>
    <p:sldId id="293" r:id="rId33"/>
    <p:sldId id="288" r:id="rId34"/>
    <p:sldId id="298" r:id="rId35"/>
    <p:sldId id="289" r:id="rId36"/>
    <p:sldId id="273" r:id="rId37"/>
    <p:sldId id="279" r:id="rId38"/>
    <p:sldId id="27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59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goap.parcemasa.es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j5MzYHw5EGI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ndaluz.tv/malaga/citas-con-la-actualidad-mlaga/4-21-15052018-parcemasa/40525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lecinco.es/informativos/sociedad/multitudinario-adios-julen-elpalo-totalan_0_2697975029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20minutos.es/noticia/3546475/0/padres-julen-psicologos-tanatorio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uropapress.es/andalucia/malaga-00356/noticia-parcemasa-pone-funcionamiento-salas-atencion-psicologica-usuarios-20170131144312.html" TargetMode="External"/><Relationship Id="rId5" Type="http://schemas.openxmlformats.org/officeDocument/2006/relationships/hyperlink" Target="https://www.malagahoy.es/malaga/Palo-llora-muerte-Julen_0_1322267968.html" TargetMode="Externa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nalsur.es/multimedia.html?id=1412980&amp;jwsource=c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s://www.diariosur.es/malaga-capital/parcemasa-coloca-primera-20190301153103-nt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alagahoy.es/malaga/Ayuntamiento-Malaga-piedra-cementerio-mascotas_0_1332467282.html" TargetMode="External"/><Relationship Id="rId5" Type="http://schemas.openxmlformats.org/officeDocument/2006/relationships/hyperlink" Target="https://twitter.com/search?q=primera%20piedra%20cementerio%20mascotas&amp;src=typd" TargetMode="Externa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86076-E77D-4F62-BD54-9BB415BE2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6127" y="782017"/>
            <a:ext cx="8637073" cy="1145069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EQUIPO GOAP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FC87FFF-83C3-4A70-87EE-F81C84C6E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7464" y="5098362"/>
            <a:ext cx="8637072" cy="977621"/>
          </a:xfrm>
          <a:effectLst>
            <a:glow rad="127000">
              <a:schemeClr val="accent1"/>
            </a:glow>
          </a:effectLst>
        </p:spPr>
        <p:txBody>
          <a:bodyPr>
            <a:normAutofit/>
          </a:bodyPr>
          <a:lstStyle/>
          <a:p>
            <a:r>
              <a:rPr lang="es-ES" sz="3600" dirty="0"/>
              <a:t>PARQUE CEMENTERIO DE MÁLAGA</a:t>
            </a:r>
          </a:p>
        </p:txBody>
      </p:sp>
      <p:pic>
        <p:nvPicPr>
          <p:cNvPr id="1026" name="Picture 2" descr="Resultado de imagen de GOAP PARCEMASA">
            <a:extLst>
              <a:ext uri="{FF2B5EF4-FFF2-40B4-BE49-F238E27FC236}">
                <a16:creationId xmlns:a16="http://schemas.microsoft.com/office/drawing/2014/main" id="{C74AADCF-0266-4E80-BF3B-39841F002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854" y="3040962"/>
            <a:ext cx="1780346" cy="20574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GOAP PARCEMASA">
            <a:extLst>
              <a:ext uri="{FF2B5EF4-FFF2-40B4-BE49-F238E27FC236}">
                <a16:creationId xmlns:a16="http://schemas.microsoft.com/office/drawing/2014/main" id="{E69D90E6-7231-4395-8EE2-CB3F2ACC3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464" y="3194033"/>
            <a:ext cx="1676479" cy="1689411"/>
          </a:xfrm>
          <a:prstGeom prst="rect">
            <a:avLst/>
          </a:prstGeom>
          <a:noFill/>
          <a:effectLst>
            <a:glow rad="101600">
              <a:schemeClr val="tx1">
                <a:lumMod val="95000"/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F016AF4-B4DD-4E7A-BAA2-86CEE899D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001" y="3411951"/>
            <a:ext cx="1050795" cy="1145069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03408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70197E-451E-452A-8F31-11085C97D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324049"/>
            <a:ext cx="8643154" cy="1093987"/>
          </a:xfrm>
        </p:spPr>
        <p:txBody>
          <a:bodyPr>
            <a:normAutofit fontScale="90000"/>
          </a:bodyPr>
          <a:lstStyle/>
          <a:p>
            <a:r>
              <a:rPr lang="es-ES" sz="4400" dirty="0">
                <a:solidFill>
                  <a:prstClr val="white"/>
                </a:solidFill>
              </a:rPr>
              <a:t>Principales</a:t>
            </a:r>
            <a:r>
              <a:rPr lang="es-ES" sz="4400" dirty="0">
                <a:solidFill>
                  <a:srgbClr val="FB8C29"/>
                </a:solidFill>
              </a:rPr>
              <a:t> </a:t>
            </a:r>
            <a:r>
              <a:rPr lang="es-ES" sz="4400" dirty="0">
                <a:solidFill>
                  <a:prstClr val="white"/>
                </a:solidFill>
              </a:rPr>
              <a:t>funciones del </a:t>
            </a:r>
            <a:r>
              <a:rPr lang="es-ES" sz="4400" dirty="0" err="1">
                <a:solidFill>
                  <a:prstClr val="white"/>
                </a:solidFill>
              </a:rPr>
              <a:t>goap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0C60FA-E32F-4A4B-8C06-4D7DA8906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3" y="1617785"/>
            <a:ext cx="8643154" cy="4459458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s-ES" sz="2800" dirty="0"/>
              <a:t>Sesiones </a:t>
            </a:r>
          </a:p>
          <a:p>
            <a:endParaRPr lang="es-ES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7DEB5-B8DC-4C4F-90D0-EB516F2A6C7F}"/>
              </a:ext>
            </a:extLst>
          </p:cNvPr>
          <p:cNvSpPr txBox="1"/>
          <p:nvPr/>
        </p:nvSpPr>
        <p:spPr>
          <a:xfrm>
            <a:off x="260252" y="2693352"/>
            <a:ext cx="284167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sz="1600" dirty="0"/>
              <a:t>En el gabinete, atendemos a dolientes que han pasado por nuestras instalaciones.</a:t>
            </a:r>
          </a:p>
          <a:p>
            <a:endParaRPr lang="es-ES" sz="1600" dirty="0"/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es-ES" sz="1600" dirty="0">
                <a:solidFill>
                  <a:prstClr val="white"/>
                </a:solidFill>
              </a:rPr>
              <a:t>Realizamos sesiones bajo tarifa con personas que requieran de psicólogos expertos en duelo (expuesto en la web de PARCEMASA).</a:t>
            </a:r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C474DC5-AD29-42E3-9827-F63590AAA781}"/>
              </a:ext>
            </a:extLst>
          </p:cNvPr>
          <p:cNvSpPr txBox="1"/>
          <p:nvPr/>
        </p:nvSpPr>
        <p:spPr>
          <a:xfrm>
            <a:off x="9508682" y="2801074"/>
            <a:ext cx="246419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En nuestra plataforma ofertamos sesiones de diversos tipos.</a:t>
            </a:r>
          </a:p>
          <a:p>
            <a:endParaRPr lang="es-ES" dirty="0"/>
          </a:p>
          <a:p>
            <a:pPr algn="ctr"/>
            <a:r>
              <a:rPr lang="es-ES" sz="2000" dirty="0">
                <a:hlinkClick r:id="rId2"/>
              </a:rPr>
              <a:t>https://www.goap.parcemasa.es/</a:t>
            </a:r>
            <a:endParaRPr lang="es-ES" sz="20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C302479-CE70-4FC1-96D5-0925615B9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895" y="2282533"/>
            <a:ext cx="6308308" cy="35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55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C36EF4-1915-45E5-B01D-15007AE9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461904"/>
            <a:ext cx="8643154" cy="818256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prstClr val="white"/>
                </a:solidFill>
              </a:rPr>
              <a:t>Principales</a:t>
            </a:r>
            <a:r>
              <a:rPr lang="es-ES" dirty="0">
                <a:solidFill>
                  <a:srgbClr val="FB8C29"/>
                </a:solidFill>
              </a:rPr>
              <a:t> </a:t>
            </a:r>
            <a:r>
              <a:rPr lang="es-ES" dirty="0">
                <a:solidFill>
                  <a:prstClr val="white"/>
                </a:solidFill>
              </a:rPr>
              <a:t>funciones del </a:t>
            </a:r>
            <a:r>
              <a:rPr lang="es-ES" dirty="0" err="1">
                <a:solidFill>
                  <a:prstClr val="white"/>
                </a:solidFill>
              </a:rPr>
              <a:t>goap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70EE81-4DB0-45D9-B2DF-4B09B7501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3" y="1406769"/>
            <a:ext cx="8643154" cy="4754880"/>
          </a:xfrm>
        </p:spPr>
        <p:txBody>
          <a:bodyPr/>
          <a:lstStyle/>
          <a:p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4.</a:t>
            </a:r>
            <a:r>
              <a:rPr lang="es-ES" sz="2800" dirty="0"/>
              <a:t> Ceremonias Civiles:</a:t>
            </a:r>
          </a:p>
          <a:p>
            <a:endParaRPr lang="es-ES" sz="2800" dirty="0"/>
          </a:p>
          <a:p>
            <a:endParaRPr lang="es-ES" sz="2800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05D5A9-545E-49C2-BB31-F96CF39A4866}"/>
              </a:ext>
            </a:extLst>
          </p:cNvPr>
          <p:cNvSpPr txBox="1"/>
          <p:nvPr/>
        </p:nvSpPr>
        <p:spPr>
          <a:xfrm>
            <a:off x="5261317" y="2152357"/>
            <a:ext cx="662588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/>
              <a:t>Ante la necesidad de las familias que requerían de una despedida alternativa a la religiosa, nació el servicio de acompañamiento extra desde el equipo de Psicología.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/>
              <a:t>Desde el equipo, realzamos la importancia de tener una despedida digna.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/>
              <a:t>Trabajamos para adaptar la ceremonia a las necesidades, características y deseos de cada familia.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/>
              <a:t>Cada familia es distinta y única, y por tanto, tiene necesidades diferentes, por lo que</a:t>
            </a:r>
            <a:r>
              <a:rPr lang="es-ES" sz="1600" b="1" dirty="0"/>
              <a:t> la realización de una ceremonia es muy laboriosa e implica de una coordinación exquisita </a:t>
            </a:r>
            <a:r>
              <a:rPr lang="es-ES" sz="1600" dirty="0"/>
              <a:t>(montaje de videos, música, fotografía, redacción, lectura…) </a:t>
            </a:r>
            <a:r>
              <a:rPr lang="es-ES" sz="1600" b="1" dirty="0"/>
              <a:t>y de un contacto constante con la familia.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/>
              <a:t>Suele hacerse en la sala de actos, pero también, hemos llevado a cabo alguna en el Jardín del Recuerdo.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/>
              <a:t>Desde el nacimiento del servicio a finales de 2017, hemos realizado 17 ceremonias, y la demanda del servicio va incrementándose.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68BAA62-5C7F-47CE-AE88-40D592397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37" y="2152357"/>
            <a:ext cx="4958080" cy="3666197"/>
          </a:xfrm>
          <a:prstGeom prst="rect">
            <a:avLst/>
          </a:prstGeom>
          <a:effectLst>
            <a:reflection stA="25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2180466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1AB1B-97DC-4029-A7A2-CB1447C9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110210"/>
            <a:ext cx="8643154" cy="860461"/>
          </a:xfrm>
        </p:spPr>
        <p:txBody>
          <a:bodyPr/>
          <a:lstStyle/>
          <a:p>
            <a:r>
              <a:rPr lang="es-ES" dirty="0">
                <a:solidFill>
                  <a:schemeClr val="tx1">
                    <a:lumMod val="95000"/>
                  </a:schemeClr>
                </a:solidFill>
              </a:rPr>
              <a:t>Otras funciones: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AB934B-FC3C-4094-841C-19A978D78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3" y="970671"/>
            <a:ext cx="8643154" cy="5092504"/>
          </a:xfrm>
        </p:spPr>
        <p:txBody>
          <a:bodyPr>
            <a:normAutofit fontScale="85000" lnSpcReduction="10000"/>
          </a:bodyPr>
          <a:lstStyle/>
          <a:p>
            <a:pPr marL="285750" indent="-285750" algn="just">
              <a:buFontTx/>
              <a:buChar char="-"/>
            </a:pPr>
            <a:r>
              <a:rPr lang="es-ES" dirty="0"/>
              <a:t>Atención y apoyo psicológico de carácter interno a las empleadas y empleados de la empresa.</a:t>
            </a:r>
          </a:p>
          <a:p>
            <a:pPr marL="285750" indent="-285750" algn="just">
              <a:buFontTx/>
              <a:buChar char="-"/>
            </a:pPr>
            <a:r>
              <a:rPr lang="es-ES" dirty="0"/>
              <a:t>Centro de formación y prácticas para estudiantes de Grado y Postgrado: cada año, el equipo forma a estudiantes del Grado de Psicología y del Máster mediante las prácticas curriculares (obligatorias). En 2019,  a través del convenio que PARCEMASA realizó en 2018 con el C.O.P.A.O,  hemos tenido alumnas de prácticas del “Máster de Intervención en crisis y emergencias” .</a:t>
            </a:r>
          </a:p>
          <a:p>
            <a:pPr marL="285750" indent="-285750" algn="just">
              <a:buFontTx/>
              <a:buChar char="-"/>
            </a:pPr>
            <a:r>
              <a:rPr lang="es-ES" dirty="0"/>
              <a:t>En ocasiones, se ha continuado la formación de alumnos de manera extracurricular (prácticas no obligatorias por el Grado o el Máster), a través de Becas Ícaro.</a:t>
            </a:r>
          </a:p>
          <a:p>
            <a:pPr marL="285750" indent="-285750" algn="just">
              <a:buFontTx/>
              <a:buChar char="-"/>
            </a:pPr>
            <a:r>
              <a:rPr lang="es-ES" dirty="0"/>
              <a:t>Convenios con otras asociaciones o instituciones: Alhelí, C.O.P.A.O, etc.</a:t>
            </a:r>
          </a:p>
          <a:p>
            <a:pPr marL="285750" indent="-285750" algn="just">
              <a:buFontTx/>
              <a:buChar char="-"/>
            </a:pPr>
            <a:r>
              <a:rPr lang="es-ES" dirty="0"/>
              <a:t>Investigación y Formación sobre el duelo: Pendiente publicación en revista científica de un estudio acerca del suicidio, llevado a cabo por Fabiola González Sánchez impulsado desde el convenio GOAP- UMA.</a:t>
            </a:r>
          </a:p>
          <a:p>
            <a:pPr marL="285750" indent="-285750" algn="just">
              <a:buFontTx/>
              <a:buChar char="-"/>
            </a:pPr>
            <a:r>
              <a:rPr lang="es-ES" dirty="0"/>
              <a:t>Elaboración de Guías de duelo para usuarios de nuestras instalaciones: en la actualidad hemos terminando dos Guías de duelo (duelo en la tercera edad y duelo en cuidadoras/ es), que junto a la Guía infantil suman tres.</a:t>
            </a:r>
          </a:p>
        </p:txBody>
      </p:sp>
    </p:spTree>
    <p:extLst>
      <p:ext uri="{BB962C8B-B14F-4D97-AF65-F5344CB8AC3E}">
        <p14:creationId xmlns:p14="http://schemas.microsoft.com/office/powerpoint/2010/main" val="30205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6B76F078-6F4D-4AE6-A024-B7DE4247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1480" cy="2471104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95000"/>
                  </a:schemeClr>
                </a:solidFill>
              </a:rPr>
              <a:t>Más </a:t>
            </a:r>
            <a:r>
              <a:rPr lang="en-US" sz="4800" dirty="0" err="1">
                <a:solidFill>
                  <a:schemeClr val="tx1">
                    <a:lumMod val="95000"/>
                  </a:schemeClr>
                </a:solidFill>
              </a:rPr>
              <a:t>funciones</a:t>
            </a:r>
            <a:r>
              <a:rPr lang="en-US" sz="48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</a:schemeClr>
                </a:solidFill>
              </a:rPr>
              <a:t>aún</a:t>
            </a:r>
            <a:endParaRPr lang="en-US" sz="48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D6D7D2-52F8-4EC1-ADF7-8A6B30D7C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339" y="3621228"/>
            <a:ext cx="5042199" cy="2018051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2000" cap="all" dirty="0" err="1">
                <a:solidFill>
                  <a:schemeClr val="accent1"/>
                </a:solidFill>
              </a:rPr>
              <a:t>Preparación</a:t>
            </a:r>
            <a:r>
              <a:rPr lang="en-US" sz="2000" cap="all" dirty="0">
                <a:solidFill>
                  <a:schemeClr val="accent1"/>
                </a:solidFill>
              </a:rPr>
              <a:t>, </a:t>
            </a:r>
            <a:r>
              <a:rPr lang="en-US" sz="2000" cap="all" dirty="0" err="1">
                <a:solidFill>
                  <a:schemeClr val="accent1"/>
                </a:solidFill>
              </a:rPr>
              <a:t>realización</a:t>
            </a:r>
            <a:r>
              <a:rPr lang="en-US" sz="2000" cap="all" dirty="0">
                <a:solidFill>
                  <a:schemeClr val="accent1"/>
                </a:solidFill>
              </a:rPr>
              <a:t> e </a:t>
            </a:r>
            <a:r>
              <a:rPr lang="en-US" sz="2000" cap="all" dirty="0" err="1">
                <a:solidFill>
                  <a:schemeClr val="accent1"/>
                </a:solidFill>
              </a:rPr>
              <a:t>impartición</a:t>
            </a:r>
            <a:r>
              <a:rPr lang="en-US" sz="2000" cap="all" dirty="0">
                <a:solidFill>
                  <a:schemeClr val="accent1"/>
                </a:solidFill>
              </a:rPr>
              <a:t> de </a:t>
            </a:r>
            <a:r>
              <a:rPr lang="en-US" sz="2000" cap="all" dirty="0" err="1">
                <a:solidFill>
                  <a:schemeClr val="accent1"/>
                </a:solidFill>
              </a:rPr>
              <a:t>Talleres</a:t>
            </a:r>
            <a:r>
              <a:rPr lang="en-US" sz="2000" cap="all" dirty="0">
                <a:solidFill>
                  <a:schemeClr val="accent1"/>
                </a:solidFill>
              </a:rPr>
              <a:t> de </a:t>
            </a:r>
            <a:r>
              <a:rPr lang="en-US" sz="2000" cap="all" dirty="0" err="1">
                <a:solidFill>
                  <a:schemeClr val="accent1"/>
                </a:solidFill>
              </a:rPr>
              <a:t>Duelo</a:t>
            </a:r>
            <a:r>
              <a:rPr lang="en-US" sz="2000" cap="all" dirty="0">
                <a:solidFill>
                  <a:schemeClr val="accent1"/>
                </a:solidFill>
              </a:rPr>
              <a:t> </a:t>
            </a:r>
            <a:r>
              <a:rPr lang="en-US" sz="2000" cap="all" dirty="0" err="1">
                <a:solidFill>
                  <a:schemeClr val="accent1"/>
                </a:solidFill>
              </a:rPr>
              <a:t>Infantil</a:t>
            </a:r>
            <a:r>
              <a:rPr lang="en-US" sz="2000" cap="all" dirty="0">
                <a:solidFill>
                  <a:schemeClr val="accent1"/>
                </a:solidFill>
              </a:rPr>
              <a:t> para: </a:t>
            </a:r>
          </a:p>
          <a:p>
            <a:r>
              <a:rPr lang="en-US" sz="2000" cap="all" dirty="0">
                <a:solidFill>
                  <a:schemeClr val="accent1"/>
                </a:solidFill>
              </a:rPr>
              <a:t>ASOCIACIONES (por </a:t>
            </a:r>
            <a:r>
              <a:rPr lang="en-US" sz="2000" cap="all" dirty="0" err="1">
                <a:solidFill>
                  <a:schemeClr val="accent1"/>
                </a:solidFill>
              </a:rPr>
              <a:t>ejemplo</a:t>
            </a:r>
            <a:r>
              <a:rPr lang="en-US" sz="2000" cap="all" dirty="0">
                <a:solidFill>
                  <a:schemeClr val="accent1"/>
                </a:solidFill>
              </a:rPr>
              <a:t>, TRANS).</a:t>
            </a:r>
          </a:p>
          <a:p>
            <a:endParaRPr lang="en-US" sz="1600" cap="all" dirty="0"/>
          </a:p>
        </p:txBody>
      </p:sp>
      <p:pic>
        <p:nvPicPr>
          <p:cNvPr id="5" name="Imagen 4" descr="Imagen que contiene captura de pantalla&#10;&#10;Descripción generada automáticamente">
            <a:extLst>
              <a:ext uri="{FF2B5EF4-FFF2-40B4-BE49-F238E27FC236}">
                <a16:creationId xmlns:a16="http://schemas.microsoft.com/office/drawing/2014/main" id="{43935922-1AE1-4163-9C98-B103E698E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558" y="978517"/>
            <a:ext cx="3355748" cy="46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198ED3-6187-4058-BFF4-81C451E7B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199608"/>
            <a:ext cx="9291215" cy="1049235"/>
          </a:xfrm>
        </p:spPr>
        <p:txBody>
          <a:bodyPr/>
          <a:lstStyle/>
          <a:p>
            <a:r>
              <a:rPr lang="es-ES" dirty="0"/>
              <a:t> talleres para fundaciones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07D7F7-9CFF-4F03-BAD2-2AA1ED446163}"/>
              </a:ext>
            </a:extLst>
          </p:cNvPr>
          <p:cNvSpPr txBox="1"/>
          <p:nvPr/>
        </p:nvSpPr>
        <p:spPr>
          <a:xfrm>
            <a:off x="1026942" y="1248843"/>
            <a:ext cx="10536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Andrés Olivares, Casa Ronald Mc Donald…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C0792C3-B13F-4817-9512-460688EFC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942" y="2384905"/>
            <a:ext cx="4154657" cy="3936898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DA8989-9D79-4EB7-8D45-636493B4F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218" y="2384905"/>
            <a:ext cx="4123253" cy="3936898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826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5ABD6E-A508-47A2-A252-675F32392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69947"/>
            <a:ext cx="9291215" cy="728859"/>
          </a:xfrm>
        </p:spPr>
        <p:txBody>
          <a:bodyPr/>
          <a:lstStyle/>
          <a:p>
            <a:r>
              <a:rPr lang="es-ES" dirty="0" err="1"/>
              <a:t>Parcticipación</a:t>
            </a:r>
            <a:r>
              <a:rPr lang="es-ES" dirty="0"/>
              <a:t> en Congresos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904DA4-9C60-47AD-AA4F-0647649C6829}"/>
              </a:ext>
            </a:extLst>
          </p:cNvPr>
          <p:cNvSpPr txBox="1"/>
          <p:nvPr/>
        </p:nvSpPr>
        <p:spPr>
          <a:xfrm>
            <a:off x="689317" y="998806"/>
            <a:ext cx="1101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Prevención de Riesgos Laborales de Granada: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85F792-414A-4D01-8657-ED9B391BE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7665"/>
            <a:ext cx="4431323" cy="5130335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8D2481-101E-45CE-B76B-764A14CFC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133" y="1736059"/>
            <a:ext cx="3640751" cy="3664634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BD5ECBE-B3D0-43DA-AF94-430A58E85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694" y="2753730"/>
            <a:ext cx="2808851" cy="2045045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AA0101B-1F3A-4636-8FF8-9989D95AF544}"/>
              </a:ext>
            </a:extLst>
          </p:cNvPr>
          <p:cNvSpPr txBox="1"/>
          <p:nvPr/>
        </p:nvSpPr>
        <p:spPr>
          <a:xfrm>
            <a:off x="5985294" y="5536028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Enlace al vídeo</a:t>
            </a:r>
          </a:p>
          <a:p>
            <a:r>
              <a:rPr lang="es-ES" dirty="0">
                <a:hlinkClick r:id="rId5"/>
              </a:rPr>
              <a:t>https://www.youtube.com/watch?v=j5MzYHw5EGI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420960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A0062-3C42-4D04-9F44-46B88B83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143338"/>
            <a:ext cx="9291215" cy="1049235"/>
          </a:xfrm>
        </p:spPr>
        <p:txBody>
          <a:bodyPr/>
          <a:lstStyle/>
          <a:p>
            <a:r>
              <a:rPr lang="es-ES" dirty="0"/>
              <a:t>Apariciones en televisión para informar a la población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553437-A5CF-43BD-9ED2-D4E1A0664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41" y="1538287"/>
            <a:ext cx="6572250" cy="3781425"/>
          </a:xfrm>
          <a:prstGeom prst="rect">
            <a:avLst/>
          </a:prstGeom>
          <a:effectLst>
            <a:glow rad="101600">
              <a:schemeClr val="tx1">
                <a:lumMod val="75000"/>
                <a:alpha val="60000"/>
              </a:schemeClr>
            </a:glo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35924FE-D8B0-4490-BCD2-A2C03354C79E}"/>
              </a:ext>
            </a:extLst>
          </p:cNvPr>
          <p:cNvSpPr txBox="1"/>
          <p:nvPr/>
        </p:nvSpPr>
        <p:spPr>
          <a:xfrm>
            <a:off x="7362500" y="2048190"/>
            <a:ext cx="457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Entrevista Onda Luz a las Psicólogas del equipo en el programa: </a:t>
            </a:r>
          </a:p>
          <a:p>
            <a:r>
              <a:rPr lang="es-ES" dirty="0"/>
              <a:t>      “Citas con la actualidad”.</a:t>
            </a:r>
          </a:p>
          <a:p>
            <a:pPr algn="ctr"/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Enlace de la entrevista: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" dirty="0"/>
          </a:p>
          <a:p>
            <a:r>
              <a:rPr lang="es-ES" dirty="0"/>
              <a:t> </a:t>
            </a:r>
            <a:r>
              <a:rPr lang="es-E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https://ondaluz.tv/malaga/citas-con-la-actualidad-mlaga/4-21-15052018-parcemasa/40525/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73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3FFDE7-117C-455F-89CA-BEF37CA2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032" y="534573"/>
            <a:ext cx="8643154" cy="633046"/>
          </a:xfrm>
        </p:spPr>
        <p:txBody>
          <a:bodyPr/>
          <a:lstStyle/>
          <a:p>
            <a:r>
              <a:rPr lang="es-ES" dirty="0"/>
              <a:t>Mesas redondas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D24448-AF6A-4F65-995B-0EC6593A9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296" y="1167619"/>
            <a:ext cx="11688417" cy="5022166"/>
          </a:xfrm>
        </p:spPr>
        <p:txBody>
          <a:bodyPr/>
          <a:lstStyle/>
          <a:p>
            <a:r>
              <a:rPr lang="es-ES" sz="2000" dirty="0"/>
              <a:t>Debates acerca del duelo con profesionales y dolientes (instalaciones de PARCEMASA).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9FFF09-3F4E-4D84-BB02-C8C1EECC9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687" y="2103120"/>
            <a:ext cx="3887112" cy="3432517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4AB97B2B-CEB7-4F1E-8739-81408DBC34D3}"/>
              </a:ext>
            </a:extLst>
          </p:cNvPr>
          <p:cNvSpPr/>
          <p:nvPr/>
        </p:nvSpPr>
        <p:spPr>
          <a:xfrm>
            <a:off x="4544198" y="3200400"/>
            <a:ext cx="18288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38CDEF2E-D6B4-4D8D-919F-E39CD3142863}"/>
              </a:ext>
            </a:extLst>
          </p:cNvPr>
          <p:cNvSpPr/>
          <p:nvPr/>
        </p:nvSpPr>
        <p:spPr>
          <a:xfrm>
            <a:off x="2115957" y="3264482"/>
            <a:ext cx="18288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BEA3C10B-C921-410D-B979-656BA5FCAF6B}"/>
              </a:ext>
            </a:extLst>
          </p:cNvPr>
          <p:cNvSpPr/>
          <p:nvPr/>
        </p:nvSpPr>
        <p:spPr>
          <a:xfrm>
            <a:off x="1662331" y="3200400"/>
            <a:ext cx="18288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AB501FD-483E-4C29-B23D-658B4F0B7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483" y="2103120"/>
            <a:ext cx="3799347" cy="3432517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BAE80C4F-8218-4E8E-89B6-79BD7F2C525E}"/>
              </a:ext>
            </a:extLst>
          </p:cNvPr>
          <p:cNvSpPr/>
          <p:nvPr/>
        </p:nvSpPr>
        <p:spPr>
          <a:xfrm>
            <a:off x="9191064" y="2998177"/>
            <a:ext cx="468183" cy="342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F16D3BF-AADF-4324-BC4D-0412CCD34431}"/>
              </a:ext>
            </a:extLst>
          </p:cNvPr>
          <p:cNvSpPr/>
          <p:nvPr/>
        </p:nvSpPr>
        <p:spPr>
          <a:xfrm>
            <a:off x="10224470" y="3070274"/>
            <a:ext cx="386214" cy="3851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2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B04795E-5771-4ECC-A3CB-F844D81DF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E3E624-51F9-4A79-8CEB-B975AAF9F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DF26AAC-C0AE-4FB9-AA40-3F7856364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76FC1830-C781-46D8-BEE0-324630417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476" y="1468464"/>
            <a:ext cx="2858835" cy="1767245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500" dirty="0" err="1"/>
              <a:t>Asistencia</a:t>
            </a:r>
            <a:r>
              <a:rPr lang="en-US" sz="2500" dirty="0"/>
              <a:t> a </a:t>
            </a:r>
            <a:r>
              <a:rPr lang="en-US" sz="2500" dirty="0" err="1"/>
              <a:t>eventos</a:t>
            </a:r>
            <a:r>
              <a:rPr lang="en-US" sz="2500" dirty="0"/>
              <a:t> para </a:t>
            </a:r>
            <a:r>
              <a:rPr lang="en-US" sz="2500" dirty="0" err="1"/>
              <a:t>apoyar</a:t>
            </a:r>
            <a:r>
              <a:rPr lang="en-US" sz="2500" dirty="0"/>
              <a:t> la </a:t>
            </a:r>
            <a:r>
              <a:rPr lang="en-US" sz="2500" dirty="0" err="1"/>
              <a:t>expansión</a:t>
            </a:r>
            <a:r>
              <a:rPr lang="en-US" sz="2500" dirty="0"/>
              <a:t> de la </a:t>
            </a:r>
            <a:r>
              <a:rPr lang="en-US" sz="2500" dirty="0" err="1"/>
              <a:t>empresa</a:t>
            </a:r>
            <a:endParaRPr lang="en-US" sz="25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6A8FCD-CDEA-4CA9-8D50-F495FCAF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03874" y="3435033"/>
            <a:ext cx="2855889" cy="1110894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 cap="all" dirty="0"/>
              <a:t>GREENCITIES, TRANSFIERE…</a:t>
            </a:r>
          </a:p>
          <a:p>
            <a:endParaRPr lang="en-US" sz="1600" cap="all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C2CAFA-6937-4679-8661-140C74E30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7560115" cy="5149101"/>
            <a:chOff x="632237" y="482171"/>
            <a:chExt cx="7560115" cy="514910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EC696E-DC98-4EC5-A56E-5341E7FE7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353546F-BEF1-474C-8CB0-11DBED329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29E4BE68-B381-4ABF-A185-091BB8CEE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274"/>
          <a:stretch/>
        </p:blipFill>
        <p:spPr>
          <a:xfrm>
            <a:off x="4396183" y="1770431"/>
            <a:ext cx="3374958" cy="25837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70A2D83-C6D3-49BB-8E3A-493B4C2E08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03" r="8341" b="1"/>
          <a:stretch/>
        </p:blipFill>
        <p:spPr>
          <a:xfrm>
            <a:off x="1271224" y="1009111"/>
            <a:ext cx="3059596" cy="38661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2C1C59-EDAE-487C-8F09-42919731E8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92" b="23382"/>
          <a:stretch/>
        </p:blipFill>
        <p:spPr>
          <a:xfrm>
            <a:off x="1271224" y="3024494"/>
            <a:ext cx="3059595" cy="185078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BB32BEB-4321-481D-A04A-92A6F2FC3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7069" y="1852365"/>
            <a:ext cx="45724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7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F8316-5C5F-45F6-9D85-DA1874EC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309490"/>
            <a:ext cx="8643154" cy="534572"/>
          </a:xfrm>
        </p:spPr>
        <p:txBody>
          <a:bodyPr>
            <a:normAutofit fontScale="90000"/>
          </a:bodyPr>
          <a:lstStyle/>
          <a:p>
            <a:r>
              <a:rPr lang="es-ES" dirty="0"/>
              <a:t>APOYÁNDO A ASOCIACIONES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886B1C-B6E7-4CA4-AE8B-269D1E1F0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11" y="1786597"/>
            <a:ext cx="4062022" cy="4396154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7428BD-469E-4E64-A139-C710868D1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3" y="1012874"/>
            <a:ext cx="8643154" cy="5535635"/>
          </a:xfrm>
        </p:spPr>
        <p:txBody>
          <a:bodyPr/>
          <a:lstStyle/>
          <a:p>
            <a:r>
              <a:rPr lang="es-ES" dirty="0"/>
              <a:t>Comidas solidarias, Aniversarios…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FE13835-FA2E-44EE-A384-B97EB7651DBA}"/>
              </a:ext>
            </a:extLst>
          </p:cNvPr>
          <p:cNvSpPr/>
          <p:nvPr/>
        </p:nvSpPr>
        <p:spPr>
          <a:xfrm>
            <a:off x="1584509" y="2192929"/>
            <a:ext cx="379827" cy="4220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306E3A5-8FA2-4972-91E9-8F223DFDF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529" y="1786597"/>
            <a:ext cx="4283360" cy="4396154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66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C10642-F7BC-42EF-8E39-4AEA2B54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"/>
            <a:ext cx="8996565" cy="734518"/>
          </a:xfrm>
        </p:spPr>
        <p:txBody>
          <a:bodyPr>
            <a:noAutofit/>
          </a:bodyPr>
          <a:lstStyle/>
          <a:p>
            <a:r>
              <a:rPr lang="es-ES" sz="6600" b="1" dirty="0">
                <a:solidFill>
                  <a:schemeClr val="tx1"/>
                </a:solidFill>
              </a:rPr>
              <a:t>GOAP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8381F42-F20C-404E-8A60-57CDE3EAB54D}"/>
              </a:ext>
            </a:extLst>
          </p:cNvPr>
          <p:cNvSpPr txBox="1"/>
          <p:nvPr/>
        </p:nvSpPr>
        <p:spPr>
          <a:xfrm>
            <a:off x="242239" y="604471"/>
            <a:ext cx="1194976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Grupo de Orientación y Apoyo Psicológico de Parcemasa (GOAP).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El equipo se conforma como tal en el año 2014 de la mano del Psicólogo Responsable y Coordinador del mismo: José Luis Cortés Barbero.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Psicólogas que completaron el equipo son: Araceli Moreno Calvillo y Celia Gómez Trujillo.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 Licenciados / graduados en Psicología por la Universidad de Málaga.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Cada año, su formación sigue incrementándose en base a la realización de cursos específicos que realizan de manera personal.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El equipo cuenta con formación en el Máster Propio Universitario en Counseling e intervención en Urgencias, Emergencias y Catástrofes de la universidad de Málaga , así como en Psicología General Sanitaria 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C5867BC-B753-47A8-923D-B528EC58B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422" y="1466395"/>
            <a:ext cx="974458" cy="109079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462C13-E722-43D3-9E16-C6D2F2B58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63" y="2824356"/>
            <a:ext cx="914478" cy="109728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42DE985-51F4-4C5C-AB5C-B36217381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928" y="2820608"/>
            <a:ext cx="974458" cy="109079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332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99CB0-A9A5-4277-8008-FF7992C7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</p:spPr>
        <p:txBody>
          <a:bodyPr/>
          <a:lstStyle/>
          <a:p>
            <a:r>
              <a:rPr lang="es-ES" dirty="0"/>
              <a:t>Algunas actividades llevadas a cabo en 2019: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FDEFF8-AE50-4B9F-B907-251125FB5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24" y="3476934"/>
            <a:ext cx="3694952" cy="2362698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D904377-DF8A-42CC-B4B6-642F403EF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722"/>
          <a:stretch/>
        </p:blipFill>
        <p:spPr>
          <a:xfrm>
            <a:off x="7817626" y="3476934"/>
            <a:ext cx="3968840" cy="2362698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28E4B93-2E80-4A70-9A3B-0642915CE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939" y="4111866"/>
            <a:ext cx="2216124" cy="2571671"/>
          </a:xfrm>
          <a:prstGeom prst="rect">
            <a:avLst/>
          </a:prstGeom>
          <a:effectLst>
            <a:glow rad="101600">
              <a:schemeClr val="tx1">
                <a:lumMod val="65000"/>
                <a:alpha val="60000"/>
              </a:schemeClr>
            </a:glow>
          </a:effec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D80D5D0-E63C-4A8D-A0C7-5821537CC7F2}"/>
              </a:ext>
            </a:extLst>
          </p:cNvPr>
          <p:cNvSpPr txBox="1"/>
          <p:nvPr/>
        </p:nvSpPr>
        <p:spPr>
          <a:xfrm>
            <a:off x="2100936" y="2284245"/>
            <a:ext cx="9288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Acompañando a la Asociación Alhelí en su Gala de Aniversario, donde fuimos premiados con el reconocimiento que se observa en la fotografía. </a:t>
            </a:r>
          </a:p>
        </p:txBody>
      </p:sp>
    </p:spTree>
    <p:extLst>
      <p:ext uri="{BB962C8B-B14F-4D97-AF65-F5344CB8AC3E}">
        <p14:creationId xmlns:p14="http://schemas.microsoft.com/office/powerpoint/2010/main" val="10375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C494B8F4-FB2F-480A-BB74-2232FCEAF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647" y="967166"/>
            <a:ext cx="4162489" cy="246683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400"/>
              <a:t>Participando en la semana del voluntariado 2019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809A18-ED3E-4851-A402-FA96DEDA6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217" y="967166"/>
            <a:ext cx="4842350" cy="4660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CDBFAB9-E29D-48E8-BE43-C08227F4D360}"/>
              </a:ext>
            </a:extLst>
          </p:cNvPr>
          <p:cNvSpPr txBox="1"/>
          <p:nvPr/>
        </p:nvSpPr>
        <p:spPr>
          <a:xfrm>
            <a:off x="7420783" y="3621228"/>
            <a:ext cx="26832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Colaborando con Alhelí en su estand</a:t>
            </a:r>
            <a:r>
              <a:rPr lang="es-ES" dirty="0"/>
              <a:t> </a:t>
            </a:r>
            <a:r>
              <a:rPr lang="es-ES" sz="1400" dirty="0"/>
              <a:t>(Fuente: Instagram de la Asociación).</a:t>
            </a:r>
          </a:p>
        </p:txBody>
      </p:sp>
    </p:spTree>
    <p:extLst>
      <p:ext uri="{BB962C8B-B14F-4D97-AF65-F5344CB8AC3E}">
        <p14:creationId xmlns:p14="http://schemas.microsoft.com/office/powerpoint/2010/main" val="19464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9FC7B-A484-4CDB-877B-FBDA43AC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25288"/>
            <a:ext cx="9291215" cy="1191146"/>
          </a:xfrm>
        </p:spPr>
        <p:txBody>
          <a:bodyPr>
            <a:normAutofit fontScale="90000"/>
          </a:bodyPr>
          <a:lstStyle/>
          <a:p>
            <a:r>
              <a:rPr lang="es-ES" dirty="0"/>
              <a:t>Taller de “duelo en la infancia”.</a:t>
            </a:r>
            <a:br>
              <a:rPr lang="es-ES" dirty="0"/>
            </a:br>
            <a:r>
              <a:rPr lang="es-ES" dirty="0"/>
              <a:t> impartido desde el </a:t>
            </a:r>
            <a:r>
              <a:rPr lang="es-ES" dirty="0" err="1"/>
              <a:t>goap</a:t>
            </a:r>
            <a:r>
              <a:rPr lang="es-ES" dirty="0"/>
              <a:t> al personal de Parcemasa.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A9034B-031D-4911-8E67-5ABCD61AB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91" y="2170530"/>
            <a:ext cx="4152274" cy="3180412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5BA2416-0765-4263-92D4-868EF10A8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031" y="1860732"/>
            <a:ext cx="5486400" cy="3800007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22EF531-DF8E-4454-BB9A-2DFA4A7D0839}"/>
              </a:ext>
            </a:extLst>
          </p:cNvPr>
          <p:cNvSpPr txBox="1"/>
          <p:nvPr/>
        </p:nvSpPr>
        <p:spPr>
          <a:xfrm>
            <a:off x="583096" y="5660739"/>
            <a:ext cx="4386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Instalaciones de PARCEMASA, sala de actos.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C953A-731F-42B0-BCE6-78A01E2C4ED4}"/>
              </a:ext>
            </a:extLst>
          </p:cNvPr>
          <p:cNvSpPr txBox="1"/>
          <p:nvPr/>
        </p:nvSpPr>
        <p:spPr>
          <a:xfrm>
            <a:off x="5844209" y="5804452"/>
            <a:ext cx="510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Una de las dinámicas del Taller de duelo.</a:t>
            </a:r>
          </a:p>
        </p:txBody>
      </p:sp>
    </p:spTree>
    <p:extLst>
      <p:ext uri="{BB962C8B-B14F-4D97-AF65-F5344CB8AC3E}">
        <p14:creationId xmlns:p14="http://schemas.microsoft.com/office/powerpoint/2010/main" val="252082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BE585B39-3F91-4716-B99B-F2F8519F4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4B1AA877-09FE-4988-B95D-729E4F2BC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66034D98-8665-421D-8716-7748C50B9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42C0D45D-BEBA-4A84-A23C-64CEB44BF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327" y="401542"/>
            <a:ext cx="2823919" cy="195903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 dirty="0"/>
              <a:t>CONFERENCIA: “SUICIDIO Y DUELO” (MUPAM)</a:t>
            </a:r>
          </a:p>
        </p:txBody>
      </p:sp>
      <p:pic>
        <p:nvPicPr>
          <p:cNvPr id="4" name="Imagen 3" descr="Imagen que contiene persona, interior, pared, tenis&#10;&#10;Descripción generada automáticamente">
            <a:extLst>
              <a:ext uri="{FF2B5EF4-FFF2-40B4-BE49-F238E27FC236}">
                <a16:creationId xmlns:a16="http://schemas.microsoft.com/office/drawing/2014/main" id="{0016CF11-EAE3-44FF-A7DA-BD749BB7C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080" y="2498154"/>
            <a:ext cx="3692411" cy="3193935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</a:effectLst>
        </p:spPr>
      </p:pic>
      <p:pic>
        <p:nvPicPr>
          <p:cNvPr id="1026" name="Picture 2" descr="La imagen puede contener: texto">
            <a:extLst>
              <a:ext uri="{FF2B5EF4-FFF2-40B4-BE49-F238E27FC236}">
                <a16:creationId xmlns:a16="http://schemas.microsoft.com/office/drawing/2014/main" id="{9AA015D0-AC8C-46D1-8A02-00E22185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511" y="2421889"/>
            <a:ext cx="4516200" cy="344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88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2F52F4-25C9-47C7-BC30-664D2804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Participación en concursos: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6AF6C9-2405-43D5-99DE-494A314B7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226" y="1974574"/>
            <a:ext cx="7149548" cy="3707846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607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445DA-ADC5-435D-95D6-7966E162B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Nuestras Guías de duelo: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3233D6-C4D1-410F-A331-CDDBD3E72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9"/>
          <a:stretch/>
        </p:blipFill>
        <p:spPr>
          <a:xfrm>
            <a:off x="1598950" y="2006214"/>
            <a:ext cx="8994099" cy="2998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52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63B2866-621D-4ABD-9C1E-CEC848CF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125" y="115236"/>
            <a:ext cx="4162489" cy="1530254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 err="1"/>
              <a:t>Guía</a:t>
            </a:r>
            <a:r>
              <a:rPr lang="en-US" dirty="0"/>
              <a:t> de </a:t>
            </a:r>
            <a:r>
              <a:rPr lang="en-US" dirty="0" err="1"/>
              <a:t>duelo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infancia</a:t>
            </a:r>
            <a:r>
              <a:rPr lang="en-US" dirty="0"/>
              <a:t> (</a:t>
            </a:r>
            <a:r>
              <a:rPr lang="en-US" dirty="0" err="1"/>
              <a:t>goap</a:t>
            </a:r>
            <a:r>
              <a:rPr lang="en-US" dirty="0"/>
              <a:t>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598CD1E-32F8-426C-937F-18AD4439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59" y="1840051"/>
            <a:ext cx="4932023" cy="4660762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C17CA1C-76BC-4A26-9BB4-511FEC0783BB}"/>
              </a:ext>
            </a:extLst>
          </p:cNvPr>
          <p:cNvSpPr txBox="1"/>
          <p:nvPr/>
        </p:nvSpPr>
        <p:spPr>
          <a:xfrm>
            <a:off x="6148230" y="1206803"/>
            <a:ext cx="5618922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1600" dirty="0"/>
              <a:t>Esta guía, surge en base a una necesidad detectada por parte del equipo en las intervenciones con dolientes en sala.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1600" dirty="0"/>
              <a:t> La muerte, es un tabú social que se extrapola con más intensidad al ámbito de la infancia y adolescencia.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1600" dirty="0"/>
              <a:t>Tras una pérdida, los adultos en muchas ocasiones desconocen o no saben cómo abordar el tema de la muerte con los menores de la familia.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1600" dirty="0"/>
              <a:t>A través de esta herramienta se trabaja la intervención social en tres niveles: individual (orientación), grupal (talleres), y comunitario (intercambio del aprendizaje).</a:t>
            </a:r>
          </a:p>
          <a:p>
            <a:pPr algn="just">
              <a:lnSpc>
                <a:spcPct val="150000"/>
              </a:lnSpc>
            </a:pPr>
            <a:endParaRPr lang="es-ES" sz="1600" dirty="0"/>
          </a:p>
          <a:p>
            <a:pPr algn="ctr">
              <a:lnSpc>
                <a:spcPct val="150000"/>
              </a:lnSpc>
            </a:pPr>
            <a:r>
              <a:rPr lang="es-ES" b="1" dirty="0"/>
              <a:t>APROXIMADAMENTE, SE HAN REPARTIDO UNAS 500 GUÍAS A: FAMILIARES, COLECTIVOS,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18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BFB67E21-7EA1-4FC3-A872-1688773B9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212" y="389743"/>
            <a:ext cx="4171480" cy="1365363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800" dirty="0"/>
              <a:t>GUÍA DE DUELO EN CUIDADORAS Y CUIDADORES (GOAP).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226ADA6-FE14-4FC9-9479-D66D56330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904" y="1290847"/>
            <a:ext cx="4637458" cy="4660762"/>
          </a:xfrm>
          <a:prstGeom prst="rect">
            <a:avLst/>
          </a:prstGeom>
          <a:effectLst>
            <a:glow rad="101600">
              <a:schemeClr val="tx2">
                <a:lumMod val="50000"/>
                <a:alpha val="6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6F02BF-1509-4245-968E-65C070FA1DF4}"/>
              </a:ext>
            </a:extLst>
          </p:cNvPr>
          <p:cNvSpPr txBox="1"/>
          <p:nvPr/>
        </p:nvSpPr>
        <p:spPr>
          <a:xfrm>
            <a:off x="299803" y="2008682"/>
            <a:ext cx="5636295" cy="3931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1400" dirty="0"/>
              <a:t>La población española es la segunda más longeva del mundo. Además, somos el tercer país a nivel mundial con mayor número de casos de demencia.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1400" dirty="0"/>
              <a:t>Ante este contexto, es importante realzar a nivel social la importancia de la figura de la persona cuidadora, que en la mayoría de casos, suelen ser mujeres de la propia familia.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1400" dirty="0"/>
              <a:t>A través la presente guía, pretendemos concienciar a la propia persona cuidadora,  familiares, amigos y comunidad en general, de la importancia de esta figura, de las implicaciones que tiene ser o haber sido cuidadoras/es, etc.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1400" dirty="0"/>
              <a:t>Se ofrecen pautas para el cuidador/a tras la pérdida de la persona que han cuidado, y recursos.</a:t>
            </a:r>
          </a:p>
        </p:txBody>
      </p:sp>
    </p:spTree>
    <p:extLst>
      <p:ext uri="{BB962C8B-B14F-4D97-AF65-F5344CB8AC3E}">
        <p14:creationId xmlns:p14="http://schemas.microsoft.com/office/powerpoint/2010/main" val="37457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B25638D-3D06-41D1-8060-4D2707C60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1BB1E-0062-4056-AB94-121EF614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FBC01E2-D629-4319-B5CB-BFA461B8C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05F40AC-3E42-4FE5-B858-A351A313D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563" y="453633"/>
            <a:ext cx="4162489" cy="795736"/>
          </a:xfrm>
        </p:spPr>
        <p:txBody>
          <a:bodyPr vert="horz" lIns="91440" tIns="45720" rIns="91440" bIns="0" rtlCol="0" anchor="b">
            <a:noAutofit/>
          </a:bodyPr>
          <a:lstStyle/>
          <a:p>
            <a:r>
              <a:rPr lang="en-US" sz="2800" dirty="0" err="1"/>
              <a:t>Guía</a:t>
            </a:r>
            <a:r>
              <a:rPr lang="en-US" sz="2800" dirty="0"/>
              <a:t> de </a:t>
            </a:r>
            <a:r>
              <a:rPr lang="en-US" sz="2800" dirty="0" err="1"/>
              <a:t>duelo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la </a:t>
            </a:r>
            <a:r>
              <a:rPr lang="en-US" sz="2800" dirty="0" err="1"/>
              <a:t>tercera</a:t>
            </a:r>
            <a:r>
              <a:rPr lang="en-US" sz="2800" dirty="0"/>
              <a:t> </a:t>
            </a:r>
            <a:r>
              <a:rPr lang="en-US" sz="2800" dirty="0" err="1"/>
              <a:t>edad</a:t>
            </a:r>
            <a:r>
              <a:rPr lang="en-US" sz="2800" dirty="0"/>
              <a:t> (GOAP).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3A2177-E626-40B6-A397-2E8BF8D5F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16" y="1492661"/>
            <a:ext cx="5208384" cy="4911706"/>
          </a:xfrm>
          <a:prstGeom prst="rect">
            <a:avLst/>
          </a:prstGeom>
          <a:effectLst>
            <a:glow rad="101600">
              <a:schemeClr val="accent4">
                <a:lumMod val="75000"/>
                <a:alpha val="60000"/>
              </a:schemeClr>
            </a:glo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D81C366-7FB0-4F68-A94E-ADE676157C02}"/>
              </a:ext>
            </a:extLst>
          </p:cNvPr>
          <p:cNvSpPr txBox="1"/>
          <p:nvPr/>
        </p:nvSpPr>
        <p:spPr>
          <a:xfrm>
            <a:off x="6594410" y="1723363"/>
            <a:ext cx="53364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Desde el GOAP, tenemos especial interés por el duelo ante la pérdida del cónyuge debido a las connotaciones tan especiales que trae consigo.</a:t>
            </a:r>
          </a:p>
          <a:p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/>
              <a:t>A través de la presente guía, se informa acerca de características de esta etapa de la vida y del duelo en la misma, de los mitos que giran entono a ella, de la importancia de la inclusión de este colectivo en la sociedad (máxime en un proceso tan difícil de la vida), y de recursos para los dolientes que han perdido a su pareja en la tercera edad, entre otros aspectos.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52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F5CFB7-26A8-4CDB-8EDC-1DCFCEC35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0944" y="142044"/>
            <a:ext cx="8520552" cy="1660123"/>
          </a:xfrm>
        </p:spPr>
        <p:txBody>
          <a:bodyPr>
            <a:normAutofit/>
          </a:bodyPr>
          <a:lstStyle/>
          <a:p>
            <a:r>
              <a:rPr lang="es-ES" sz="2800" dirty="0"/>
              <a:t>Covid-19 guía de duelo para </a:t>
            </a:r>
            <a:r>
              <a:rPr lang="es-ES" sz="2800" dirty="0" err="1"/>
              <a:t>familiares,profsionales</a:t>
            </a:r>
            <a:r>
              <a:rPr lang="es-ES" sz="2800" dirty="0"/>
              <a:t> y población en general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C95A6232-E769-4ADD-B316-F2BF6EC9E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9968" y="2024109"/>
            <a:ext cx="6567465" cy="3453413"/>
          </a:xfrm>
        </p:spPr>
        <p:txBody>
          <a:bodyPr>
            <a:normAutofit lnSpcReduction="10000"/>
          </a:bodyPr>
          <a:lstStyle/>
          <a:p>
            <a:r>
              <a:rPr lang="es-ES" sz="1400" dirty="0" err="1"/>
              <a:t>Guia</a:t>
            </a:r>
            <a:r>
              <a:rPr lang="es-ES" sz="1400" dirty="0"/>
              <a:t> elaborada para aquellas personas que hayan perdido un ser querido durante esta crisis </a:t>
            </a:r>
            <a:r>
              <a:rPr lang="es-ES" sz="1400" dirty="0" err="1"/>
              <a:t>sanitaria,adaptando</a:t>
            </a:r>
            <a:r>
              <a:rPr lang="es-ES" sz="1400" dirty="0"/>
              <a:t> las recomendaciones al estado de alarma.</a:t>
            </a:r>
          </a:p>
          <a:p>
            <a:r>
              <a:rPr lang="es-ES" sz="1400" dirty="0"/>
              <a:t>. Características del duelo en periodo de aislamiento</a:t>
            </a:r>
          </a:p>
          <a:p>
            <a:r>
              <a:rPr lang="es-ES" sz="1400" dirty="0"/>
              <a:t>……………………………………..   Importancia de la despedida.</a:t>
            </a:r>
          </a:p>
          <a:p>
            <a:r>
              <a:rPr lang="es-ES" sz="1400" dirty="0"/>
              <a:t>……........proceso de duelo en </a:t>
            </a:r>
            <a:r>
              <a:rPr lang="es-ES" sz="1400" dirty="0" err="1"/>
              <a:t>covid</a:t>
            </a:r>
            <a:r>
              <a:rPr lang="es-ES" sz="1400" dirty="0"/>
              <a:t> :¿qué </a:t>
            </a:r>
            <a:r>
              <a:rPr lang="es-ES" sz="1400" dirty="0" err="1"/>
              <a:t>podemoshacer</a:t>
            </a:r>
            <a:r>
              <a:rPr lang="es-ES" sz="1400" dirty="0"/>
              <a:t>?.</a:t>
            </a:r>
          </a:p>
          <a:p>
            <a:r>
              <a:rPr lang="es-ES" sz="1400" dirty="0"/>
              <a:t>……………………………………La importancia de las palabras</a:t>
            </a:r>
          </a:p>
          <a:p>
            <a:r>
              <a:rPr lang="es-ES" sz="1400" dirty="0"/>
              <a:t>..el desgaste emocional y psicológico en el ámbito laboral.</a:t>
            </a:r>
          </a:p>
          <a:p>
            <a:r>
              <a:rPr lang="es-ES" sz="1400" dirty="0"/>
              <a:t>.........¿Qué hacer cuando termine todo? Propuestas de plan de intervención</a:t>
            </a:r>
          </a:p>
          <a:p>
            <a:endParaRPr lang="es-ES" sz="1400" dirty="0"/>
          </a:p>
          <a:p>
            <a:endParaRPr lang="es-ES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13391F03-565D-478C-B8D0-C226702764A9}"/>
              </a:ext>
            </a:extLst>
          </p:cNvPr>
          <p:cNvSpPr/>
          <p:nvPr/>
        </p:nvSpPr>
        <p:spPr>
          <a:xfrm>
            <a:off x="1065320" y="2024109"/>
            <a:ext cx="4048218" cy="4029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399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D490C-05C3-411F-AB24-F3E5FDBF1C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423" y="87947"/>
            <a:ext cx="8637073" cy="1589651"/>
          </a:xfrm>
        </p:spPr>
        <p:txBody>
          <a:bodyPr>
            <a:normAutofit/>
          </a:bodyPr>
          <a:lstStyle/>
          <a:p>
            <a:r>
              <a:rPr lang="es-ES" sz="4400" dirty="0">
                <a:solidFill>
                  <a:schemeClr val="tx1"/>
                </a:solidFill>
              </a:rPr>
              <a:t>Principales</a:t>
            </a:r>
            <a:r>
              <a:rPr lang="es-ES" sz="4400" dirty="0"/>
              <a:t> </a:t>
            </a:r>
            <a:r>
              <a:rPr lang="es-ES" sz="4400" dirty="0">
                <a:solidFill>
                  <a:schemeClr val="tx1"/>
                </a:solidFill>
              </a:rPr>
              <a:t>funciones del </a:t>
            </a:r>
            <a:r>
              <a:rPr lang="es-ES" sz="4400" dirty="0" err="1">
                <a:solidFill>
                  <a:schemeClr val="tx1"/>
                </a:solidFill>
              </a:rPr>
              <a:t>goap</a:t>
            </a:r>
            <a:endParaRPr lang="es-ES" sz="4400" dirty="0">
              <a:solidFill>
                <a:schemeClr val="tx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D7070D-07CB-44A2-97D7-E69D7A00F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4424" y="1941343"/>
            <a:ext cx="8637072" cy="4828709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s-ES" sz="2800" cap="none" dirty="0"/>
              <a:t>Visitas a las salas de duelo: </a:t>
            </a:r>
          </a:p>
          <a:p>
            <a:r>
              <a:rPr lang="es-ES" cap="none" dirty="0"/>
              <a:t>Cada día dentro del horario, la prioridad se centra en atender las salas ocupadas</a:t>
            </a:r>
          </a:p>
          <a:p>
            <a:r>
              <a:rPr lang="es-ES" cap="none" dirty="0">
                <a:latin typeface="+mj-lt"/>
              </a:rPr>
              <a:t> </a:t>
            </a:r>
            <a:endParaRPr lang="es-ES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7C12520A-B4FF-4ECD-BD1C-740222DCC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84" y="3429000"/>
            <a:ext cx="5641145" cy="2915526"/>
          </a:xfrm>
          <a:prstGeom prst="rect">
            <a:avLst/>
          </a:prstGeom>
          <a:ln/>
          <a:effectLst>
            <a:glow rad="101600">
              <a:schemeClr val="tx1">
                <a:lumMod val="95000"/>
                <a:alpha val="6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30658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0B326A-C054-4820-AFCA-FCB009ABC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65DFC7-1B2A-4A32-9C43-C48EA6FF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3B328C-A402-44DE-AABB-9BFBB6617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persona, hombre, de pie, exterior&#10;&#10;Descripción generada automáticamente">
            <a:extLst>
              <a:ext uri="{FF2B5EF4-FFF2-40B4-BE49-F238E27FC236}">
                <a16:creationId xmlns:a16="http://schemas.microsoft.com/office/drawing/2014/main" id="{D7DCD8F5-4EF1-468E-8395-4234374C4A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313"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BB2860-0C93-427D-826B-D03F29145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 err="1">
                <a:solidFill>
                  <a:schemeClr val="tx1"/>
                </a:solidFill>
              </a:rPr>
              <a:t>Algunas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Notas</a:t>
            </a:r>
            <a:r>
              <a:rPr lang="en-US" sz="4800" dirty="0">
                <a:solidFill>
                  <a:schemeClr val="tx1"/>
                </a:solidFill>
              </a:rPr>
              <a:t> de </a:t>
            </a:r>
            <a:r>
              <a:rPr lang="en-US" sz="4800" dirty="0" err="1">
                <a:solidFill>
                  <a:schemeClr val="tx1"/>
                </a:solidFill>
              </a:rPr>
              <a:t>prensa</a:t>
            </a:r>
            <a:r>
              <a:rPr lang="en-US" sz="4800" dirty="0">
                <a:solidFill>
                  <a:schemeClr val="tx1"/>
                </a:solidFill>
              </a:rPr>
              <a:t> y </a:t>
            </a:r>
            <a:r>
              <a:rPr lang="en-US" sz="4800" dirty="0" err="1">
                <a:solidFill>
                  <a:schemeClr val="tx1"/>
                </a:solidFill>
              </a:rPr>
              <a:t>apariciones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en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medios</a:t>
            </a:r>
            <a:r>
              <a:rPr lang="en-US" sz="4800" dirty="0">
                <a:solidFill>
                  <a:schemeClr val="tx1"/>
                </a:solidFill>
              </a:rPr>
              <a:t> de </a:t>
            </a:r>
            <a:r>
              <a:rPr lang="en-US" sz="4800" dirty="0" err="1">
                <a:solidFill>
                  <a:schemeClr val="tx1"/>
                </a:solidFill>
              </a:rPr>
              <a:t>comunicación</a:t>
            </a:r>
            <a:endParaRPr lang="en-US" sz="4800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53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F4DD9A-89CD-49BB-BD32-B68039098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-501512"/>
            <a:ext cx="12351895" cy="7359512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5C3B8C9-4897-4912-BCF3-EDB452D6D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42" y="0"/>
            <a:ext cx="3932430" cy="4902075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5D64268-C43E-416B-8857-3CAB021534D2}"/>
              </a:ext>
            </a:extLst>
          </p:cNvPr>
          <p:cNvSpPr txBox="1"/>
          <p:nvPr/>
        </p:nvSpPr>
        <p:spPr>
          <a:xfrm>
            <a:off x="-119705" y="827544"/>
            <a:ext cx="595109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ALGUNOS ENLACES: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ES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https://www.europapress.es/andalucia/malaga-00356/noticia-parcemasa-pone-funcionamiento-salas-atencion-psicologica-usuarios-20170131144312.html</a:t>
            </a:r>
            <a:endParaRPr lang="es-ES" sz="2000" b="1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https://www.malagahoy.es/malaga/Palo-llora-muerte-Julen_0_1322267968.html</a:t>
            </a:r>
            <a:endParaRPr lang="es-E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https://www.20minutos.es/noticia/3546475/0/padres-julen-psicologos-tanatorio/</a:t>
            </a:r>
            <a:endParaRPr lang="es-E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b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https://www.telecinco.es/informativos/sociedad/multitudinario-adios-julen-elpalo-totalan_0_2697975029.html</a:t>
            </a:r>
            <a:endParaRPr lang="es-ES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02523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433DE62-B0C9-43D3-AEAF-D4E56CC55759}"/>
              </a:ext>
            </a:extLst>
          </p:cNvPr>
          <p:cNvSpPr/>
          <p:nvPr/>
        </p:nvSpPr>
        <p:spPr>
          <a:xfrm>
            <a:off x="4451694" y="557073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 Fuente: </a:t>
            </a:r>
          </a:p>
          <a:p>
            <a:r>
              <a:rPr lang="es-ES" dirty="0"/>
              <a:t>https://www.malagahoy.es/malaga/ayuda-necesaria-superar-perdida_0_1322568092.html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3C9940-E8B7-4D4C-8509-8EFBEAE28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82" y="363931"/>
            <a:ext cx="7286625" cy="4991100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55110541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0F31C6-2E66-43D1-BE93-3B9282034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B1DC3-6110-432F-AC60-5131B96E0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0E5C8A-0E82-4F34-9086-5081984C2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EF5B9E1F-4BD2-480B-A5B0-1B77936D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799" y="350125"/>
            <a:ext cx="5525305" cy="246923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dirty="0"/>
              <a:t>PROGRAMAS DE TELEVISIÓN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704336-EB8B-4407-B83D-0B019B836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417" y="477854"/>
            <a:ext cx="3928567" cy="2496254"/>
            <a:chOff x="649417" y="477854"/>
            <a:chExt cx="3928567" cy="24962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D6F13C-BC2A-4B8B-8114-77AB11622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417" y="477854"/>
              <a:ext cx="3928567" cy="2496254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F5F0BC-51CA-492B-8203-5A1B0CEEE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418" y="487473"/>
              <a:ext cx="3928565" cy="24834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63500" cmpd="sng">
              <a:solidFill>
                <a:srgbClr val="736F66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balanced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E7D47A72-5FD2-4BF3-965F-F366277AB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762"/>
          <a:stretch/>
        </p:blipFill>
        <p:spPr>
          <a:xfrm>
            <a:off x="808859" y="637525"/>
            <a:ext cx="3593958" cy="217563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DAF9B8A-8FD6-430A-97B0-606CF1B3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9508" y="3139262"/>
            <a:ext cx="3928567" cy="2478034"/>
            <a:chOff x="639508" y="3139262"/>
            <a:chExt cx="3928567" cy="247803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171BB7-353D-4636-934D-924C5E109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9508" y="3139262"/>
              <a:ext cx="3928567" cy="2478034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1CCE83-A1F1-4608-907D-B8B206382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9509" y="3148811"/>
              <a:ext cx="3928565" cy="24639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63500" cmpd="sng">
              <a:solidFill>
                <a:srgbClr val="736F66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balanced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43A771FE-5959-4402-8DA9-87D64FC34C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151"/>
          <a:stretch/>
        </p:blipFill>
        <p:spPr>
          <a:xfrm>
            <a:off x="808858" y="3303854"/>
            <a:ext cx="3591559" cy="214375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FA7FC3A-32AF-4207-9416-77C471352B01}"/>
              </a:ext>
            </a:extLst>
          </p:cNvPr>
          <p:cNvSpPr/>
          <p:nvPr/>
        </p:nvSpPr>
        <p:spPr>
          <a:xfrm>
            <a:off x="5552038" y="3392308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000" dirty="0"/>
              <a:t>Celia Gómez, integrante del equipo GOAP, como invitada en el programa “Salud y bienestar” en el canal PTV.</a:t>
            </a:r>
          </a:p>
        </p:txBody>
      </p:sp>
    </p:spTree>
    <p:extLst>
      <p:ext uri="{BB962C8B-B14F-4D97-AF65-F5344CB8AC3E}">
        <p14:creationId xmlns:p14="http://schemas.microsoft.com/office/powerpoint/2010/main" val="1113719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90F31C6-2E66-43D1-BE93-3B9282034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5DB1DC3-6110-432F-AC60-5131B96E0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50E5C8A-0E82-4F34-9086-5081984C2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5D720742-2286-464C-9265-C074BE47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1700"/>
              <a:t>Apariciones en Andalucía directo</a:t>
            </a:r>
            <a:br>
              <a:rPr lang="en-US" sz="1700"/>
            </a:br>
            <a:r>
              <a:rPr lang="en-US" sz="1700">
                <a:hlinkClick r:id="rId3"/>
              </a:rPr>
              <a:t>http://www.canalsur.es/multimedia.html?id=1412980&amp;jwsource=cl</a:t>
            </a:r>
            <a:endParaRPr lang="en-US" sz="1700"/>
          </a:p>
        </p:txBody>
      </p:sp>
      <p:grpSp>
        <p:nvGrpSpPr>
          <p:cNvPr id="53" name="Group 45">
            <a:extLst>
              <a:ext uri="{FF2B5EF4-FFF2-40B4-BE49-F238E27FC236}">
                <a16:creationId xmlns:a16="http://schemas.microsoft.com/office/drawing/2014/main" id="{40D543A4-F1A7-4690-9E0A-9020F592F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906" y="323838"/>
            <a:ext cx="8661501" cy="3652791"/>
            <a:chOff x="1764906" y="323838"/>
            <a:chExt cx="8661501" cy="3652791"/>
          </a:xfrm>
        </p:grpSpPr>
        <p:sp>
          <p:nvSpPr>
            <p:cNvPr id="54" name="Rectangle 46">
              <a:extLst>
                <a:ext uri="{FF2B5EF4-FFF2-40B4-BE49-F238E27FC236}">
                  <a16:creationId xmlns:a16="http://schemas.microsoft.com/office/drawing/2014/main" id="{BD6708E7-BA99-4812-AB40-905E35D10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64906" y="323838"/>
              <a:ext cx="8661501" cy="3652791"/>
            </a:xfrm>
            <a:prstGeom prst="rect">
              <a:avLst/>
            </a:prstGeom>
            <a:blipFill dpi="0" rotWithShape="1">
              <a:blip r:embed="rId4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47">
              <a:extLst>
                <a:ext uri="{FF2B5EF4-FFF2-40B4-BE49-F238E27FC236}">
                  <a16:creationId xmlns:a16="http://schemas.microsoft.com/office/drawing/2014/main" id="{123CC1A4-014B-4665-812D-141D5AD1D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78417" y="647445"/>
              <a:ext cx="8032660" cy="300221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Imagen 10" descr="Imagen que contiene interior, pared, suelo, vida&#10;&#10;Descripción generada automáticamente">
            <a:extLst>
              <a:ext uri="{FF2B5EF4-FFF2-40B4-BE49-F238E27FC236}">
                <a16:creationId xmlns:a16="http://schemas.microsoft.com/office/drawing/2014/main" id="{908F36B2-C83C-4B3E-A600-CAF515443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81" r="-1" b="2381"/>
          <a:stretch/>
        </p:blipFill>
        <p:spPr>
          <a:xfrm>
            <a:off x="2408469" y="963739"/>
            <a:ext cx="4383623" cy="2369223"/>
          </a:xfrm>
          <a:prstGeom prst="rect">
            <a:avLst/>
          </a:prstGeom>
        </p:spPr>
      </p:pic>
      <p:pic>
        <p:nvPicPr>
          <p:cNvPr id="9" name="Imagen 8" descr="Imagen que contiene cielo, exterior, persona, edificio&#10;&#10;Descripción generada automáticamente">
            <a:extLst>
              <a:ext uri="{FF2B5EF4-FFF2-40B4-BE49-F238E27FC236}">
                <a16:creationId xmlns:a16="http://schemas.microsoft.com/office/drawing/2014/main" id="{2F5B8C05-4F23-438B-8BA6-4F72091B32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73" r="24145" b="-3"/>
          <a:stretch/>
        </p:blipFill>
        <p:spPr>
          <a:xfrm>
            <a:off x="6955819" y="963739"/>
            <a:ext cx="2816228" cy="23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47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3DB89-5A60-4AD7-9CAC-CDEEB794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</p:spPr>
        <p:txBody>
          <a:bodyPr/>
          <a:lstStyle/>
          <a:p>
            <a:r>
              <a:rPr lang="es-ES"/>
              <a:t>Visita del alcalde y el concejal José del río a las instalaciones de Parcemasa.</a:t>
            </a:r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A6E0CD-507D-4A01-B76D-142E79ED8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8466"/>
            <a:ext cx="5642968" cy="4519534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0C89538-E70A-44C8-8A22-78B197348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950" y="1914634"/>
            <a:ext cx="2799101" cy="2299553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9B9156F-B485-4B45-ACEA-5C632AB05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2827" y="2020567"/>
            <a:ext cx="2799101" cy="1986297"/>
          </a:xfrm>
          <a:prstGeom prst="rect">
            <a:avLst/>
          </a:prstGeom>
          <a:effectLst>
            <a:glow rad="101600">
              <a:schemeClr val="tx1">
                <a:lumMod val="95000"/>
                <a:alpha val="60000"/>
              </a:schemeClr>
            </a:glo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F80EA10-5248-4B4A-B03A-FF5BD4E80787}"/>
              </a:ext>
            </a:extLst>
          </p:cNvPr>
          <p:cNvSpPr txBox="1"/>
          <p:nvPr/>
        </p:nvSpPr>
        <p:spPr>
          <a:xfrm>
            <a:off x="6427304" y="4598233"/>
            <a:ext cx="56429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Algunos enlaces: </a:t>
            </a:r>
          </a:p>
          <a:p>
            <a:r>
              <a:rPr lang="es-E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https://www.malagahoy.es/malaga/Ayuntamiento-Malaga-piedra-cementerio-mascotas_0_1332467282.html</a:t>
            </a:r>
            <a:endParaRPr lang="es-ES" dirty="0"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s-E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https://twitter.com/search?q=primera%20piedra%20cementerio%20mascotas&amp;src=typd</a:t>
            </a:r>
            <a:endParaRPr lang="es-ES" dirty="0"/>
          </a:p>
          <a:p>
            <a:r>
              <a:rPr lang="es-E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https://www.diariosur.es/malaga-capital/parcemasa-coloca-primera-20190301153103-nt.html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444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A2919-50F7-4A8D-BE45-020E57E1D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464233"/>
            <a:ext cx="8643154" cy="770922"/>
          </a:xfrm>
        </p:spPr>
        <p:txBody>
          <a:bodyPr/>
          <a:lstStyle/>
          <a:p>
            <a:r>
              <a:rPr lang="es-ES" dirty="0"/>
              <a:t>Futuros proyectos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5430EF-FE6D-427B-B789-75394021F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1901" y="1235155"/>
            <a:ext cx="8643154" cy="5296486"/>
          </a:xfrm>
        </p:spPr>
        <p:txBody>
          <a:bodyPr>
            <a:normAutofit fontScale="85000" lnSpcReduction="20000"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Desarrollo y creación de Grupos de Ayuda Mutua para distintos tipos de duelo: adolescente, anciano, cuidador…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Posibilidad de tutorizar a alumnos y alumnas de prácticas del Grado de Psicología de la U.N.E.D.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Impartición de “Talleres de duelo” usando como herramientas base las nuevas Guías de Duelo. En cuidadoras/es y en la tercera edad. 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Presentación de proyecto formativo con la FGUMA.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Cursos de formación sobre el duelo para todas y todos los profesionales de PARCEMASA.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Investigación sobre el Duelo y el Jardín del recuerdo.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Puesta en marcha de toda la actividad de nuestra plataforma.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Creación de tarjeta de protocolo ante ideas suicidas.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Creación de nuevos folletos con pautas para disipar la ansiedad.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Creación de videos didácticos sobre el duelo para los profesionales del centro y los usuarios.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/>
              <a:t>Mantenimiento, continuación y evolución de las funciones anteriormente mencionadas.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es-ES" dirty="0" err="1"/>
              <a:t>Etc</a:t>
            </a:r>
            <a:r>
              <a:rPr lang="es-ES" dirty="0"/>
              <a:t>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372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B3C0DE3-D8E2-4913-9293-849DB2BA3B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-631702" y="-659567"/>
            <a:ext cx="13118509" cy="783985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2F3158E-C4A1-42C3-9123-6B4823E54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PróximaS</a:t>
            </a:r>
            <a:r>
              <a:rPr lang="es-ES" dirty="0"/>
              <a:t> </a:t>
            </a:r>
            <a:r>
              <a:rPr lang="es-ES" dirty="0" err="1"/>
              <a:t>investigaciOnES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B260BFC-8ABF-4691-9150-0436AE81BDF0}"/>
              </a:ext>
            </a:extLst>
          </p:cNvPr>
          <p:cNvSpPr txBox="1"/>
          <p:nvPr/>
        </p:nvSpPr>
        <p:spPr>
          <a:xfrm>
            <a:off x="863600" y="2209844"/>
            <a:ext cx="10464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s-ES" sz="2400" b="1" dirty="0"/>
              <a:t>Procesamiento del duelo en un medio natural como es el Bosque del Recuerdo en PARCEMASA. Se irá determinando y desarrollando a lo largo de este año 2019 y el siguiente.</a:t>
            </a:r>
          </a:p>
          <a:p>
            <a:pPr marL="285750" indent="-285750" algn="ctr">
              <a:buFontTx/>
              <a:buChar char="-"/>
            </a:pPr>
            <a:r>
              <a:rPr lang="es-ES" sz="2400" b="1" dirty="0"/>
              <a:t>Proyecto de intervención de inoculación del estrés en trabajadores y trabajadoras del ámbito funerario.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3428035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94F8F5-F5ED-4D20-8874-753F5D5A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746197"/>
            <a:ext cx="8643154" cy="987070"/>
          </a:xfrm>
        </p:spPr>
        <p:txBody>
          <a:bodyPr/>
          <a:lstStyle/>
          <a:p>
            <a:r>
              <a:rPr lang="es-ES" dirty="0"/>
              <a:t>¡gracias por su atención!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037774-E944-432D-8981-D2ED5342B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733" y="2295173"/>
            <a:ext cx="2702257" cy="311870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3E99C6B-F56A-4468-B7F6-E9F1937AB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35" y="2990245"/>
            <a:ext cx="2013204" cy="202784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2B8926-C293-4493-BD10-064A7D517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99359" y="6430864"/>
            <a:ext cx="8643154" cy="2792395"/>
          </a:xfr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41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B2C1A-A5BC-4204-8197-279027FA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0"/>
            <a:ext cx="8643154" cy="832325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tx1"/>
                </a:solidFill>
              </a:rPr>
              <a:t>ATENCIÓN PRIORITARIA: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2942F9-A6C2-4494-8404-55B6F4947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3" y="1026943"/>
            <a:ext cx="8643154" cy="495182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s-ES" sz="3200" dirty="0"/>
              <a:t>Niños y niñas, adolescentes y adultos jóvenes.</a:t>
            </a:r>
          </a:p>
          <a:p>
            <a:pPr marL="285750" indent="-285750">
              <a:buFontTx/>
              <a:buChar char="-"/>
            </a:pPr>
            <a:r>
              <a:rPr lang="es-ES" sz="3200" dirty="0"/>
              <a:t>Fallecimientos repentinos.</a:t>
            </a:r>
          </a:p>
          <a:p>
            <a:pPr marL="285750" indent="-285750">
              <a:buFontTx/>
              <a:buChar char="-"/>
            </a:pPr>
            <a:r>
              <a:rPr lang="es-ES" sz="3200" dirty="0"/>
              <a:t>Necesidad de primeros auxilios psicológicos.</a:t>
            </a:r>
          </a:p>
          <a:p>
            <a:pPr marL="285750" indent="-285750">
              <a:buFontTx/>
              <a:buChar char="-"/>
            </a:pPr>
            <a:r>
              <a:rPr lang="es-ES" sz="3200" dirty="0"/>
              <a:t>Fallecimientos traumáticos (ejemplo: procedentes de IML)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882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3FF48E-AA19-4A37-9AB3-01CE6753A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00" y="492369"/>
            <a:ext cx="8643154" cy="742786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Especial interés en: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F299F7-42FC-400A-B795-03208A35F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3" y="1235156"/>
            <a:ext cx="8987362" cy="454666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s-ES" dirty="0"/>
              <a:t>Conocer de la existencia de personas cuidadoras en sala (importancia desde el GOAP del duelo en cuidadoras/es).</a:t>
            </a:r>
          </a:p>
          <a:p>
            <a:pPr marL="285750" indent="-285750">
              <a:buFontTx/>
              <a:buChar char="-"/>
            </a:pPr>
            <a:r>
              <a:rPr lang="es-ES" dirty="0"/>
              <a:t>Conocer si en sala está la persona viuda (especial interés del GOAP en trabajar el duelo  en la tercera edad).</a:t>
            </a:r>
          </a:p>
          <a:p>
            <a:pPr marL="285750" indent="-285750">
              <a:buFontTx/>
              <a:buChar char="-"/>
            </a:pPr>
            <a:r>
              <a:rPr lang="es-ES" dirty="0"/>
              <a:t>Saber si existen niñas o niños vinculados a la persona fallecida (principal tipo de orientación que el GOAP realiza en sala con los adultos que rodean a esos menores,  apoyándonos en nuestra </a:t>
            </a:r>
            <a:r>
              <a:rPr lang="es-ES" u="sng" dirty="0"/>
              <a:t>PROPIA</a:t>
            </a:r>
            <a:r>
              <a:rPr lang="es-ES" dirty="0"/>
              <a:t> Guía de Duelo Infantil).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27888D-76B5-487F-8AB9-0F2E996F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799" y="4166857"/>
            <a:ext cx="4698609" cy="245620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2985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52C494-8340-41D7-A3F7-F270E988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0"/>
            <a:ext cx="9291215" cy="1575458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tx1"/>
                </a:solidFill>
              </a:rPr>
              <a:t>Tabla de porcentaje de orientaciones e intervenciones del </a:t>
            </a:r>
            <a:r>
              <a:rPr lang="es-ES" sz="2800" dirty="0" err="1">
                <a:solidFill>
                  <a:schemeClr val="tx1"/>
                </a:solidFill>
              </a:rPr>
              <a:t>goap</a:t>
            </a:r>
            <a:r>
              <a:rPr lang="es-ES" sz="2800" dirty="0">
                <a:solidFill>
                  <a:schemeClr val="tx1"/>
                </a:solidFill>
              </a:rPr>
              <a:t>, registradas EN EL PROGRAMA ESTADÍSTICO EN EL AÑO 2017.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F39A2F1-00F1-4CFF-9C73-96C7878B4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1" y="1575458"/>
            <a:ext cx="9058275" cy="4853690"/>
          </a:xfrm>
          <a:prstGeom prst="rect">
            <a:avLst/>
          </a:prstGeom>
          <a:effectLst>
            <a:glow rad="101600">
              <a:schemeClr val="tx1">
                <a:lumMod val="85000"/>
                <a:alpha val="60000"/>
              </a:schemeClr>
            </a:glow>
            <a:softEdge rad="3175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D5B590-4E0E-4B64-A6DA-281F488DC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61" y="1575458"/>
            <a:ext cx="96934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6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0EF49B-F8E5-4B43-AB5F-B301BC95A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88" y="185531"/>
            <a:ext cx="9291215" cy="1257406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tx1"/>
                </a:solidFill>
              </a:rPr>
              <a:t>Tabla de orientaciones e intervenciones del </a:t>
            </a:r>
            <a:r>
              <a:rPr lang="es-ES" sz="2800" dirty="0" err="1">
                <a:solidFill>
                  <a:schemeClr val="tx1"/>
                </a:solidFill>
              </a:rPr>
              <a:t>goap</a:t>
            </a:r>
            <a:r>
              <a:rPr lang="es-ES" sz="2800" dirty="0">
                <a:solidFill>
                  <a:schemeClr val="tx1"/>
                </a:solidFill>
              </a:rPr>
              <a:t>,  registradas en el programa estadístico en 2018.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7EEF35-E93F-40F9-8DAD-6224170C0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814" y="1601964"/>
            <a:ext cx="8706372" cy="4732576"/>
          </a:xfrm>
          <a:prstGeom prst="rect">
            <a:avLst/>
          </a:prstGeom>
          <a:effectLst>
            <a:glow rad="101600">
              <a:schemeClr val="tx1">
                <a:lumMod val="75000"/>
                <a:alpha val="60000"/>
              </a:schemeClr>
            </a:glow>
            <a:softEdge rad="3175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C5EA9C-3AF9-4309-9318-0D7B15C2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814" y="1601964"/>
            <a:ext cx="96934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0439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243232-2EDB-45EA-8EB2-DA1BAAC8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412231"/>
            <a:ext cx="9291215" cy="1049235"/>
          </a:xfrm>
        </p:spPr>
        <p:txBody>
          <a:bodyPr>
            <a:noAutofit/>
          </a:bodyPr>
          <a:lstStyle/>
          <a:p>
            <a:r>
              <a:rPr lang="es-ES" sz="2800" dirty="0">
                <a:solidFill>
                  <a:prstClr val="white"/>
                </a:solidFill>
              </a:rPr>
              <a:t>Tabla de orientaciones e intervenciones del </a:t>
            </a:r>
            <a:r>
              <a:rPr lang="es-ES" sz="2800" dirty="0" err="1">
                <a:solidFill>
                  <a:prstClr val="white"/>
                </a:solidFill>
              </a:rPr>
              <a:t>goap</a:t>
            </a:r>
            <a:r>
              <a:rPr lang="es-ES" sz="2800" dirty="0">
                <a:solidFill>
                  <a:prstClr val="white"/>
                </a:solidFill>
              </a:rPr>
              <a:t>,  registradas en el programa estadístico en lo que va de año 2019.</a:t>
            </a:r>
            <a:endParaRPr lang="es-ES" sz="28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8AF716F-B8C4-4A34-8A0B-51F293687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261" y="1678897"/>
            <a:ext cx="8409481" cy="4615886"/>
          </a:xfrm>
          <a:prstGeom prst="rect">
            <a:avLst/>
          </a:prstGeom>
          <a:effectLst>
            <a:glow rad="101600">
              <a:schemeClr val="tx1">
                <a:lumMod val="85000"/>
                <a:alpha val="60000"/>
              </a:schemeClr>
            </a:glow>
            <a:softEdge rad="3175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49EBAEF-DCBF-404E-9849-DBDDC0F1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258" y="1678897"/>
            <a:ext cx="969348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8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AD3C2-AED4-4C54-9CA8-F0269D21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28135"/>
            <a:ext cx="8643154" cy="6661052"/>
          </a:xfrm>
        </p:spPr>
        <p:txBody>
          <a:bodyPr>
            <a:normAutofit/>
          </a:bodyPr>
          <a:lstStyle/>
          <a:p>
            <a:r>
              <a:rPr lang="es-ES" sz="4400" dirty="0">
                <a:solidFill>
                  <a:prstClr val="white"/>
                </a:solidFill>
              </a:rPr>
              <a:t>Principales</a:t>
            </a:r>
            <a:r>
              <a:rPr lang="es-ES" sz="4400" dirty="0">
                <a:solidFill>
                  <a:srgbClr val="FB8C29"/>
                </a:solidFill>
              </a:rPr>
              <a:t> </a:t>
            </a:r>
            <a:r>
              <a:rPr lang="es-ES" sz="4400" dirty="0">
                <a:solidFill>
                  <a:prstClr val="white"/>
                </a:solidFill>
              </a:rPr>
              <a:t>funciones del </a:t>
            </a:r>
            <a:r>
              <a:rPr lang="es-ES" sz="4400" dirty="0" err="1">
                <a:solidFill>
                  <a:prstClr val="white"/>
                </a:solidFill>
              </a:rPr>
              <a:t>goap</a:t>
            </a:r>
            <a:br>
              <a:rPr lang="es-ES" sz="4400" dirty="0">
                <a:solidFill>
                  <a:prstClr val="white"/>
                </a:solidFill>
              </a:rPr>
            </a:br>
            <a:br>
              <a:rPr lang="es-ES" sz="4400" dirty="0">
                <a:solidFill>
                  <a:prstClr val="white"/>
                </a:solidFill>
              </a:rPr>
            </a:br>
            <a:br>
              <a:rPr lang="es-ES" sz="4400" dirty="0">
                <a:solidFill>
                  <a:prstClr val="white"/>
                </a:solidFill>
              </a:rPr>
            </a:br>
            <a:br>
              <a:rPr lang="es-ES" sz="4400" dirty="0">
                <a:solidFill>
                  <a:prstClr val="white"/>
                </a:solidFill>
              </a:rPr>
            </a:br>
            <a:br>
              <a:rPr lang="es-ES" sz="4400" dirty="0">
                <a:solidFill>
                  <a:prstClr val="white"/>
                </a:solidFill>
              </a:rPr>
            </a:br>
            <a:br>
              <a:rPr lang="es-ES" sz="4400" dirty="0">
                <a:solidFill>
                  <a:prstClr val="white"/>
                </a:solidFill>
              </a:rPr>
            </a:br>
            <a:br>
              <a:rPr lang="es-ES" sz="4400" dirty="0">
                <a:solidFill>
                  <a:prstClr val="white"/>
                </a:solidFill>
              </a:rPr>
            </a:br>
            <a:br>
              <a:rPr lang="es-ES" sz="4400" dirty="0">
                <a:solidFill>
                  <a:prstClr val="white"/>
                </a:solidFill>
              </a:rPr>
            </a:br>
            <a:br>
              <a:rPr lang="es-ES" sz="4400" dirty="0">
                <a:solidFill>
                  <a:prstClr val="white"/>
                </a:solidFill>
              </a:rPr>
            </a:b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3A6302-9F99-4207-8D69-44BD889E2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2" y="1519311"/>
            <a:ext cx="9915829" cy="5141741"/>
          </a:xfrm>
        </p:spPr>
        <p:txBody>
          <a:bodyPr/>
          <a:lstStyle/>
          <a:p>
            <a:r>
              <a:rPr lang="es-ES" sz="2800" dirty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es-ES" sz="2800" dirty="0"/>
              <a:t> Seguimientos telefónicos:</a:t>
            </a:r>
          </a:p>
          <a:p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38F0BE2-66E0-4D3D-8902-4538C4BDA792}"/>
              </a:ext>
            </a:extLst>
          </p:cNvPr>
          <p:cNvSpPr txBox="1"/>
          <p:nvPr/>
        </p:nvSpPr>
        <p:spPr>
          <a:xfrm>
            <a:off x="6302326" y="2447778"/>
            <a:ext cx="50080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Realizamos llamadas telefónicas a dolientes que hemos atendido en sala. En concreto, aquellos casos que el equipo considera prioritarios.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Contamos con el permiso de la toma de datos de los dolientes.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Un seguimiento puede durar poco o bastante, en función de la necesidad que detectemos en la persona al teléfono.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Lo llevamos a cabo a las semanas de atender a los dolientes en el tanatorio.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3ED7620-36D7-4053-B90E-86139F342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300" y="2375681"/>
            <a:ext cx="3486150" cy="34290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08219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alerí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2007</Words>
  <Application>Microsoft Office PowerPoint</Application>
  <PresentationFormat>Panorámica</PresentationFormat>
  <Paragraphs>157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3" baseType="lpstr">
      <vt:lpstr>Arial</vt:lpstr>
      <vt:lpstr>Courier New</vt:lpstr>
      <vt:lpstr>Rockwell</vt:lpstr>
      <vt:lpstr>Wingdings</vt:lpstr>
      <vt:lpstr>Galería</vt:lpstr>
      <vt:lpstr>EQUIPO GOAP</vt:lpstr>
      <vt:lpstr>GOAP</vt:lpstr>
      <vt:lpstr>Principales funciones del goap</vt:lpstr>
      <vt:lpstr>ATENCIÓN PRIORITARIA:</vt:lpstr>
      <vt:lpstr>Especial interés en:</vt:lpstr>
      <vt:lpstr>Tabla de porcentaje de orientaciones e intervenciones del goap, registradas EN EL PROGRAMA ESTADÍSTICO EN EL AÑO 2017.</vt:lpstr>
      <vt:lpstr>Tabla de orientaciones e intervenciones del goap,  registradas en el programa estadístico en 2018.</vt:lpstr>
      <vt:lpstr>Tabla de orientaciones e intervenciones del goap,  registradas en el programa estadístico en lo que va de año 2019.</vt:lpstr>
      <vt:lpstr>Principales funciones del goap         </vt:lpstr>
      <vt:lpstr>Principales funciones del goap</vt:lpstr>
      <vt:lpstr>Principales funciones del goap</vt:lpstr>
      <vt:lpstr>Otras funciones:</vt:lpstr>
      <vt:lpstr>Más funciones aún</vt:lpstr>
      <vt:lpstr> talleres para fundaciones</vt:lpstr>
      <vt:lpstr>Parcticipación en Congresos</vt:lpstr>
      <vt:lpstr>Apariciones en televisión para informar a la población</vt:lpstr>
      <vt:lpstr>Mesas redondas</vt:lpstr>
      <vt:lpstr>Asistencia a eventos para apoyar la expansión de la empresa</vt:lpstr>
      <vt:lpstr>APOYÁNDO A ASOCIACIONES </vt:lpstr>
      <vt:lpstr>Algunas actividades llevadas a cabo en 2019:</vt:lpstr>
      <vt:lpstr>Participando en la semana del voluntariado 2019</vt:lpstr>
      <vt:lpstr>Taller de “duelo en la infancia”.  impartido desde el goap al personal de Parcemasa.</vt:lpstr>
      <vt:lpstr>CONFERENCIA: “SUICIDIO Y DUELO” (MUPAM)</vt:lpstr>
      <vt:lpstr>Participación en concursos: </vt:lpstr>
      <vt:lpstr>Nuestras Guías de duelo:</vt:lpstr>
      <vt:lpstr>Guía de duelo en la infancia (goap).</vt:lpstr>
      <vt:lpstr>GUÍA DE DUELO EN CUIDADORAS Y CUIDADORES (GOAP).</vt:lpstr>
      <vt:lpstr>Guía de duelo en la tercera edad (GOAP).</vt:lpstr>
      <vt:lpstr>Covid-19 guía de duelo para familiares,profsionales y población en general</vt:lpstr>
      <vt:lpstr>Algunas Notas de prensa y apariciones en medios de comunicación</vt:lpstr>
      <vt:lpstr>Presentación de PowerPoint</vt:lpstr>
      <vt:lpstr>Presentación de PowerPoint</vt:lpstr>
      <vt:lpstr>PROGRAMAS DE TELEVISIÓN</vt:lpstr>
      <vt:lpstr>Apariciones en Andalucía directo http://www.canalsur.es/multimedia.html?id=1412980&amp;jwsource=cl</vt:lpstr>
      <vt:lpstr>Visita del alcalde y el concejal José del río a las instalaciones de Parcemasa.</vt:lpstr>
      <vt:lpstr>Futuros proyectos</vt:lpstr>
      <vt:lpstr>PróximaS investigaciOnES</vt:lpstr>
      <vt:lpstr>¡gracias por su atención!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EQUIPO GOAP</dc:title>
  <dc:creator>Goap2</dc:creator>
  <cp:lastModifiedBy>GOAP</cp:lastModifiedBy>
  <cp:revision>12</cp:revision>
  <dcterms:created xsi:type="dcterms:W3CDTF">2019-07-08T08:47:37Z</dcterms:created>
  <dcterms:modified xsi:type="dcterms:W3CDTF">2021-11-16T06:49:15Z</dcterms:modified>
</cp:coreProperties>
</file>